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381" r:id="rId2"/>
    <p:sldId id="383" r:id="rId3"/>
    <p:sldId id="413" r:id="rId4"/>
    <p:sldId id="374" r:id="rId5"/>
    <p:sldId id="279" r:id="rId6"/>
    <p:sldId id="384" r:id="rId7"/>
    <p:sldId id="275" r:id="rId8"/>
    <p:sldId id="410" r:id="rId9"/>
    <p:sldId id="411" r:id="rId10"/>
    <p:sldId id="412" r:id="rId11"/>
    <p:sldId id="285" r:id="rId1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3232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00" autoAdjust="0"/>
    <p:restoredTop sz="94473" autoAdjust="0"/>
  </p:normalViewPr>
  <p:slideViewPr>
    <p:cSldViewPr>
      <p:cViewPr varScale="1">
        <p:scale>
          <a:sx n="65" d="100"/>
          <a:sy n="65" d="100"/>
        </p:scale>
        <p:origin x="-16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Жінки</c:v>
                </c:pt>
              </c:strCache>
            </c:strRef>
          </c:tx>
          <c:dLbls>
            <c:dLbl>
              <c:idx val="0"/>
              <c:layout>
                <c:manualLayout>
                  <c:x val="1.9171979102680016E-2"/>
                  <c:y val="-8.2050707768113063E-3"/>
                </c:manualLayout>
              </c:layout>
              <c:showVal val="1"/>
            </c:dLbl>
            <c:dLbl>
              <c:idx val="1"/>
              <c:layout>
                <c:manualLayout>
                  <c:x val="1.9171979102680016E-2"/>
                  <c:y val="-1.0940094369081744E-2"/>
                </c:manualLayout>
              </c:layout>
              <c:showVal val="1"/>
            </c:dLbl>
            <c:dLbl>
              <c:idx val="2"/>
              <c:layout>
                <c:manualLayout>
                  <c:x val="2.2657793484985471E-2"/>
                  <c:y val="-1.641014155362258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І курс</c:v>
                </c:pt>
                <c:pt idx="1">
                  <c:v>ІІ курс</c:v>
                </c:pt>
                <c:pt idx="2">
                  <c:v>ІІІ курс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Чоловіки</c:v>
                </c:pt>
              </c:strCache>
            </c:strRef>
          </c:tx>
          <c:dLbls>
            <c:dLbl>
              <c:idx val="0"/>
              <c:layout>
                <c:manualLayout>
                  <c:x val="1.7429071911527285E-2"/>
                  <c:y val="-1.6410356909810981E-2"/>
                </c:manualLayout>
              </c:layout>
              <c:showVal val="1"/>
            </c:dLbl>
            <c:dLbl>
              <c:idx val="1"/>
              <c:layout>
                <c:manualLayout>
                  <c:x val="1.5686164720374558E-2"/>
                  <c:y val="-1.0940094369081744E-2"/>
                </c:manualLayout>
              </c:layout>
              <c:showVal val="1"/>
            </c:dLbl>
            <c:dLbl>
              <c:idx val="2"/>
              <c:layout>
                <c:manualLayout>
                  <c:x val="1.3943257529221828E-2"/>
                  <c:y val="-2.735023592270435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І курс</c:v>
                </c:pt>
                <c:pt idx="1">
                  <c:v>ІІ курс</c:v>
                </c:pt>
                <c:pt idx="2">
                  <c:v>ІІІ курс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Всього</c:v>
                </c:pt>
              </c:strCache>
            </c:strRef>
          </c:tx>
          <c:dLbls>
            <c:dLbl>
              <c:idx val="0"/>
              <c:layout>
                <c:manualLayout>
                  <c:x val="1.3943257529221828E-2"/>
                  <c:y val="-1.0940094369081744E-2"/>
                </c:manualLayout>
              </c:layout>
              <c:showVal val="1"/>
            </c:dLbl>
            <c:dLbl>
              <c:idx val="1"/>
              <c:layout>
                <c:manualLayout>
                  <c:x val="1.3943257529221828E-2"/>
                  <c:y val="-1.0940094369081744E-2"/>
                </c:manualLayout>
              </c:layout>
              <c:showVal val="1"/>
            </c:dLbl>
            <c:dLbl>
              <c:idx val="2"/>
              <c:layout>
                <c:manualLayout>
                  <c:x val="1.3943257529221828E-2"/>
                  <c:y val="-2.188018873816348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І курс</c:v>
                </c:pt>
                <c:pt idx="1">
                  <c:v>ІІ курс</c:v>
                </c:pt>
                <c:pt idx="2">
                  <c:v>ІІІ курс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20</c:v>
                </c:pt>
              </c:numCache>
            </c:numRef>
          </c:val>
        </c:ser>
        <c:dLbls>
          <c:showVal val="1"/>
        </c:dLbls>
        <c:shape val="box"/>
        <c:axId val="79893248"/>
        <c:axId val="102064896"/>
        <c:axId val="0"/>
      </c:bar3DChart>
      <c:catAx>
        <c:axId val="79893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064896"/>
        <c:crosses val="autoZero"/>
        <c:auto val="1"/>
        <c:lblAlgn val="ctr"/>
        <c:lblOffset val="100"/>
      </c:catAx>
      <c:valAx>
        <c:axId val="102064896"/>
        <c:scaling>
          <c:orientation val="minMax"/>
        </c:scaling>
        <c:delete val="1"/>
        <c:axPos val="l"/>
        <c:numFmt formatCode="General" sourceLinked="1"/>
        <c:tickLblPos val="nextTo"/>
        <c:crossAx val="798932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Середній бал</c:v>
                </c:pt>
              </c:strCache>
            </c:strRef>
          </c:tx>
          <c:dLbls>
            <c:dLbl>
              <c:idx val="0"/>
              <c:layout>
                <c:manualLayout>
                  <c:x val="1.666666666666667E-2"/>
                  <c:y val="-2.1875000000000006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6.2500000000000012E-3"/>
                </c:manualLayout>
              </c:layout>
              <c:showVal val="1"/>
            </c:dLbl>
            <c:dLbl>
              <c:idx val="2"/>
              <c:layout>
                <c:manualLayout>
                  <c:x val="1.8750000000000003E-2"/>
                  <c:y val="-6.2500000000000012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Штирьов О.М </c:v>
                </c:pt>
                <c:pt idx="1">
                  <c:v>Верба С.М. </c:v>
                </c:pt>
                <c:pt idx="2">
                  <c:v>Бондар Г.Л.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4.88</c:v>
                </c:pt>
                <c:pt idx="1">
                  <c:v>4.4300000000000006</c:v>
                </c:pt>
                <c:pt idx="2">
                  <c:v>4.78</c:v>
                </c:pt>
              </c:numCache>
            </c:numRef>
          </c:val>
        </c:ser>
        <c:dLbls>
          <c:showVal val="1"/>
        </c:dLbls>
        <c:gapWidth val="75"/>
        <c:shape val="box"/>
        <c:axId val="75827456"/>
        <c:axId val="77468416"/>
        <c:axId val="0"/>
      </c:bar3DChart>
      <c:catAx>
        <c:axId val="758274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  <a:latin typeface="Arial Narrow" pitchFamily="34" charset="0"/>
              </a:defRPr>
            </a:pPr>
            <a:endParaRPr lang="ru-RU"/>
          </a:p>
        </c:txPr>
        <c:crossAx val="77468416"/>
        <c:crosses val="autoZero"/>
        <c:auto val="1"/>
        <c:lblAlgn val="ctr"/>
        <c:lblOffset val="100"/>
      </c:catAx>
      <c:valAx>
        <c:axId val="77468416"/>
        <c:scaling>
          <c:orientation val="minMax"/>
        </c:scaling>
        <c:axPos val="b"/>
        <c:numFmt formatCode="General" sourceLinked="1"/>
        <c:majorTickMark val="none"/>
        <c:tickLblPos val="nextTo"/>
        <c:crossAx val="75827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Середній бал</c:v>
                </c:pt>
              </c:strCache>
            </c:strRef>
          </c:tx>
          <c:dLbls>
            <c:dLbl>
              <c:idx val="0"/>
              <c:layout>
                <c:manualLayout>
                  <c:x val="1.6666666666666673E-2"/>
                  <c:y val="-2.1875000000000006E-2"/>
                </c:manualLayout>
              </c:layout>
              <c:showVal val="1"/>
            </c:dLbl>
            <c:dLbl>
              <c:idx val="1"/>
              <c:layout>
                <c:manualLayout>
                  <c:x val="1.4583333333333339E-2"/>
                  <c:y val="-6.2500000000000021E-3"/>
                </c:manualLayout>
              </c:layout>
              <c:showVal val="1"/>
            </c:dLbl>
            <c:dLbl>
              <c:idx val="2"/>
              <c:layout>
                <c:manualLayout>
                  <c:x val="3.6527669256749017E-2"/>
                  <c:y val="-6.2500000000000012E-3"/>
                </c:manualLayout>
              </c:layout>
              <c:showVal val="1"/>
            </c:dLbl>
            <c:dLbl>
              <c:idx val="3"/>
              <c:layout>
                <c:manualLayout>
                  <c:x val="1.1313052131664076E-2"/>
                  <c:y val="-9.3750000000000031E-3"/>
                </c:manualLayout>
              </c:layout>
              <c:showVal val="1"/>
            </c:dLbl>
            <c:dLbl>
              <c:idx val="4"/>
              <c:layout>
                <c:manualLayout>
                  <c:x val="1.1313052131664076E-2"/>
                  <c:y val="-9.3750000000000031E-3"/>
                </c:manualLayout>
              </c:layout>
              <c:showVal val="1"/>
            </c:dLbl>
            <c:dLbl>
              <c:idx val="5"/>
              <c:layout>
                <c:manualLayout>
                  <c:x val="1.4545352740710957E-2"/>
                  <c:y val="3.1250000000000006E-3"/>
                </c:manualLayout>
              </c:layout>
              <c:showVal val="1"/>
            </c:dLbl>
            <c:dLbl>
              <c:idx val="6"/>
              <c:layout>
                <c:manualLayout>
                  <c:x val="1.6161503045234397E-2"/>
                  <c:y val="3.1250000000000006E-3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Шульга А.А.</c:v>
                </c:pt>
                <c:pt idx="1">
                  <c:v>Тимофеев С.П.</c:v>
                </c:pt>
                <c:pt idx="2">
                  <c:v>Сорока С.В.</c:v>
                </c:pt>
                <c:pt idx="3">
                  <c:v>Козлова Л.В.</c:v>
                </c:pt>
                <c:pt idx="4">
                  <c:v>Ємельянов В.М.</c:v>
                </c:pt>
                <c:pt idx="5">
                  <c:v>Євтушенко О.Н.</c:v>
                </c:pt>
                <c:pt idx="6">
                  <c:v>Андріяш В.І.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4.1499999999999995</c:v>
                </c:pt>
                <c:pt idx="1">
                  <c:v>4.8</c:v>
                </c:pt>
                <c:pt idx="2">
                  <c:v>4.7699999999999996</c:v>
                </c:pt>
                <c:pt idx="3">
                  <c:v>4.4000000000000004</c:v>
                </c:pt>
                <c:pt idx="4">
                  <c:v>4.88</c:v>
                </c:pt>
                <c:pt idx="5">
                  <c:v>4.7</c:v>
                </c:pt>
                <c:pt idx="6">
                  <c:v>4.8199999999999994</c:v>
                </c:pt>
              </c:numCache>
            </c:numRef>
          </c:val>
        </c:ser>
        <c:dLbls>
          <c:showVal val="1"/>
        </c:dLbls>
        <c:gapWidth val="75"/>
        <c:shape val="box"/>
        <c:axId val="78840576"/>
        <c:axId val="78842112"/>
        <c:axId val="0"/>
      </c:bar3DChart>
      <c:catAx>
        <c:axId val="788405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  <a:latin typeface="Arial Narrow" pitchFamily="34" charset="0"/>
              </a:defRPr>
            </a:pPr>
            <a:endParaRPr lang="ru-RU"/>
          </a:p>
        </c:txPr>
        <c:crossAx val="78842112"/>
        <c:crosses val="autoZero"/>
        <c:auto val="1"/>
        <c:lblAlgn val="ctr"/>
        <c:lblOffset val="100"/>
      </c:catAx>
      <c:valAx>
        <c:axId val="78842112"/>
        <c:scaling>
          <c:orientation val="minMax"/>
        </c:scaling>
        <c:axPos val="b"/>
        <c:numFmt formatCode="General" sourceLinked="1"/>
        <c:majorTickMark val="none"/>
        <c:tickLblPos val="nextTo"/>
        <c:crossAx val="788405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Середній бал</c:v>
                </c:pt>
              </c:strCache>
            </c:strRef>
          </c:tx>
          <c:dLbls>
            <c:dLbl>
              <c:idx val="0"/>
              <c:layout>
                <c:manualLayout>
                  <c:x val="1.6666666666666677E-2"/>
                  <c:y val="-2.1875000000000012E-2"/>
                </c:manualLayout>
              </c:layout>
              <c:showVal val="1"/>
            </c:dLbl>
            <c:dLbl>
              <c:idx val="1"/>
              <c:layout>
                <c:manualLayout>
                  <c:x val="1.4583333333333341E-2"/>
                  <c:y val="-6.2500000000000029E-3"/>
                </c:manualLayout>
              </c:layout>
              <c:showVal val="1"/>
            </c:dLbl>
            <c:dLbl>
              <c:idx val="2"/>
              <c:layout>
                <c:manualLayout>
                  <c:x val="1.8749999999999999E-2"/>
                  <c:y val="-6.2500000000000029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Костева Т.Б.</c:v>
                </c:pt>
                <c:pt idx="1">
                  <c:v>Полторак Л.Ю.</c:v>
                </c:pt>
                <c:pt idx="2">
                  <c:v>Сай Д.В.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4.7699999999999996</c:v>
                </c:pt>
                <c:pt idx="1">
                  <c:v>4.5</c:v>
                </c:pt>
                <c:pt idx="2">
                  <c:v>3.6</c:v>
                </c:pt>
              </c:numCache>
            </c:numRef>
          </c:val>
        </c:ser>
        <c:dLbls>
          <c:showVal val="1"/>
        </c:dLbls>
        <c:gapWidth val="75"/>
        <c:shape val="box"/>
        <c:axId val="78981376"/>
        <c:axId val="78991360"/>
        <c:axId val="0"/>
      </c:bar3DChart>
      <c:catAx>
        <c:axId val="789813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  <a:latin typeface="Arial Narrow" pitchFamily="34" charset="0"/>
              </a:defRPr>
            </a:pPr>
            <a:endParaRPr lang="ru-RU"/>
          </a:p>
        </c:txPr>
        <c:crossAx val="78991360"/>
        <c:crosses val="autoZero"/>
        <c:auto val="1"/>
        <c:lblAlgn val="ctr"/>
        <c:lblOffset val="100"/>
      </c:catAx>
      <c:valAx>
        <c:axId val="78991360"/>
        <c:scaling>
          <c:orientation val="minMax"/>
        </c:scaling>
        <c:axPos val="b"/>
        <c:numFmt formatCode="General" sourceLinked="1"/>
        <c:majorTickMark val="none"/>
        <c:tickLblPos val="nextTo"/>
        <c:crossAx val="78981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9E04EC4-5979-4EDE-B5F2-FF69802C726E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C74E5E7-8763-40DE-AB89-C9CCA2CC4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9273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64A4A0-828A-480A-8EC0-75BE5D28B19E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08721A-7E01-49E1-B930-41325C6C18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06872E-9BC9-4B01-B418-A96BA3890E1E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19471B-FCA6-4F3C-A885-22A27CE4BB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83D5A-2B0E-4529-B4DB-4F66C4658945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E76275-2AC8-47C0-8D2B-6D1C3A3C3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92E0A7-6D0A-419C-B888-1CE156095E22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B157A3-6124-4BA5-895D-A77E6D3306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3CB5CA-131B-4EDC-BF42-91CFA5537E35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A96B68-88C5-41C4-BD52-080837BBB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C38D21-93CB-441A-BCD6-88EB167B42D9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116415-D4F5-4750-8BC3-FEAC0A4308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998876-704B-4F24-9EF4-143AEFC02C93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89D023-B126-47C6-8DF7-BA90F7793B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E6B117-8FB4-47A3-9DC6-9DAD5A417B0D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D09B7A-4063-4F96-B96C-930AAFDA19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D957E6-953E-437D-BC19-E3092B1E1170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EFBCD3-FCF1-4FC2-8E9F-68DB3AB8AB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CBC975E-2AA7-4A43-9194-68C80B6FBE55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231956-E79F-4CAF-A008-219069AAE4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64790B-702C-4EA3-9F48-1FB5409E4663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A0F15-9378-405F-B708-B52676EADF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EAB34E-142C-47C7-936C-B1BDCC93453A}" type="datetimeFigureOut">
              <a:rPr lang="uk-UA" smtClean="0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09F5B5-F96A-41F2-8CA3-226931715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ЧОРНОМОРСЬКИЙ НАЦІОНАЛЬНИЙ УНІВЕРСИТЕТ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ІМЕНІ ПЕТРА МОГИЛИ</a:t>
            </a:r>
          </a:p>
          <a:p>
            <a:pPr algn="ctr">
              <a:buFontTx/>
              <a:buNone/>
              <a:defRPr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 ДЕРЖАВНОГО УПРАВЛІННЯ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>
              <a:buFontTx/>
              <a:buNone/>
              <a:defRPr/>
            </a:pPr>
            <a:endParaRPr 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>
              <a:buFontTx/>
              <a:buNone/>
              <a:defRPr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</a:rPr>
              <a:t>Звіт про результати анкетування здобувачів вищої освіти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«Викладач очима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</a:rPr>
              <a:t>здобувача» 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</a:rPr>
              <a:t/>
            </a:r>
            <a:br>
              <a:rPr lang="uk-UA" sz="2800" b="1" dirty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</a:rPr>
              <a:t>за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</a:rPr>
              <a:t>2020/2021 </a:t>
            </a:r>
            <a:r>
              <a:rPr lang="uk-UA" sz="2000" b="1" dirty="0" err="1">
                <a:solidFill>
                  <a:srgbClr val="0070C0"/>
                </a:solidFill>
                <a:latin typeface="Times New Roman" pitchFamily="18" charset="0"/>
              </a:rPr>
              <a:t>н.р</a:t>
            </a: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  <a:p>
            <a:pPr algn="ctr">
              <a:buNone/>
              <a:defRPr/>
            </a:pPr>
            <a:r>
              <a:rPr lang="uk-UA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</a:p>
          <a:p>
            <a:pPr algn="ctr">
              <a:buNone/>
              <a:defRPr/>
            </a:pPr>
            <a:r>
              <a:rPr lang="uk-UA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endParaRPr lang="ru-RU" sz="20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buFontTx/>
              <a:buNone/>
              <a:defRPr/>
            </a:pPr>
            <a:endParaRPr lang="uk-UA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D:\Документы\САЙТ ІДУ\IMAGES\Gerb_IDU_new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143380"/>
            <a:ext cx="2251067" cy="2251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6626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57356" y="621011"/>
            <a:ext cx="6171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педагогіки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00100" y="1643050"/>
          <a:ext cx="721523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47205" y="5753417"/>
            <a:ext cx="429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ній бал по кафедрі: 4,30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29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713787" cy="6191250"/>
          </a:xfrm>
        </p:spPr>
        <p:txBody>
          <a:bodyPr/>
          <a:lstStyle/>
          <a:p>
            <a:pPr algn="ctr">
              <a:buFontTx/>
              <a:buNone/>
            </a:pPr>
            <a:endParaRPr lang="uk-UA" sz="4400" dirty="0">
              <a:effectLst/>
            </a:endParaRPr>
          </a:p>
          <a:p>
            <a:pPr algn="ctr">
              <a:buFontTx/>
              <a:buNone/>
            </a:pPr>
            <a:endParaRPr lang="uk-UA" sz="4400" dirty="0">
              <a:effectLst/>
            </a:endParaRPr>
          </a:p>
          <a:p>
            <a:pPr algn="ctr">
              <a:buFontTx/>
              <a:buNone/>
            </a:pPr>
            <a:endParaRPr lang="uk-UA" sz="4400" dirty="0">
              <a:effectLst/>
            </a:endParaRPr>
          </a:p>
          <a:p>
            <a:pPr algn="ctr">
              <a:buFontTx/>
              <a:buNone/>
            </a:pPr>
            <a:r>
              <a:rPr lang="uk-UA" sz="4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 </a:t>
            </a:r>
            <a:endParaRPr lang="ru-RU" sz="4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uk-UA" sz="3600" dirty="0">
              <a:solidFill>
                <a:srgbClr val="0070C0"/>
              </a:solidFill>
              <a:latin typeface="Bookman Old Style" pitchFamily="18" charset="0"/>
            </a:endParaRPr>
          </a:p>
          <a:p>
            <a:pPr algn="ctr">
              <a:buNone/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анкетуванні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брали участь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денної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  <a:defRPr/>
            </a:pP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анкетуванні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взяло участь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особа.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76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Склад респондентів</a:t>
            </a:r>
          </a:p>
          <a:p>
            <a:pPr algn="ctr" eaLnBrk="1" hangingPunct="1">
              <a:buFontTx/>
              <a:buNone/>
              <a:defRPr/>
            </a:pPr>
            <a:endParaRPr lang="uk-UA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uk-UA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214422"/>
          <a:ext cx="728667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1376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2656"/>
            <a:ext cx="8229600" cy="590393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оцінено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науково-педагогічних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проводили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2020 - 2021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 algn="ctr">
              <a:buNone/>
              <a:defRPr/>
            </a:pPr>
            <a:endParaRPr lang="ru-RU" sz="4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бралися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науково-педагогічні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працювали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</a:t>
            </a:r>
          </a:p>
          <a:p>
            <a:pPr marL="0" indent="0" algn="ctr">
              <a:buNone/>
              <a:defRPr/>
            </a:pP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39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633571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включала в себе питання, які формувалися за двома підходами: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uk-UA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описовим</a:t>
            </a: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якого здобувачі вищої освіти дають оцінку дій викладача, в яких проявляються ті чи інші його властивості: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«оцінка на основі вражень студента /курсанта»;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uk-UA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спостережувальним</a:t>
            </a: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передбачає оцінку здобувачем вищої освіти своєї навчальної діяльності при вивченні даної навчальної дисципліни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831160"/>
          </a:xfrm>
        </p:spPr>
        <p:txBody>
          <a:bodyPr/>
          <a:lstStyle/>
          <a:p>
            <a:pPr marL="0" indent="0" algn="ctr">
              <a:buNone/>
            </a:pPr>
            <a:endParaRPr lang="uk-UA" dirty="0" smtClean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dirty="0" smtClean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У 2020 - 2021 роках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оцінка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роботи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науково-педагогічних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працівників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здійснювалась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за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освітніми</a:t>
            </a:r>
            <a:endParaRPr lang="ru-RU" sz="4000" dirty="0" smtClean="0">
              <a:solidFill>
                <a:schemeClr val="accent4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програмами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результати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анкетування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узагальнено</a:t>
            </a:r>
            <a:r>
              <a:rPr lang="ru-RU" sz="40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по кафедрах.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261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333375"/>
            <a:ext cx="7786742" cy="6119813"/>
          </a:xfrm>
        </p:spPr>
        <p:txBody>
          <a:bodyPr/>
          <a:lstStyle/>
          <a:p>
            <a:pPr marL="0" indent="0" algn="just">
              <a:buFontTx/>
              <a:buNone/>
              <a:tabLst>
                <a:tab pos="8435975" algn="l"/>
              </a:tabLst>
            </a:pPr>
            <a:r>
              <a:rPr lang="uk-UA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роботи науково-педагогічних працівників здійснювалася за п’ятибальною шкалою і</a:t>
            </a:r>
          </a:p>
          <a:p>
            <a:pPr marL="0" indent="0" algn="just">
              <a:buFontTx/>
              <a:buNone/>
              <a:tabLst>
                <a:tab pos="8435975" algn="l"/>
              </a:tabLst>
            </a:pPr>
            <a:r>
              <a:rPr lang="uk-UA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виглядає таким чином:</a:t>
            </a:r>
          </a:p>
          <a:p>
            <a:pPr marL="0" indent="0" algn="just">
              <a:buFontTx/>
              <a:buNone/>
              <a:tabLst>
                <a:tab pos="8435975" algn="l"/>
              </a:tabLst>
            </a:pPr>
            <a:endParaRPr lang="uk-UA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indent="0" algn="just">
              <a:buFontTx/>
              <a:buNone/>
              <a:tabLst>
                <a:tab pos="8435975" algn="l"/>
              </a:tabLst>
            </a:pPr>
            <a:r>
              <a:rPr lang="uk-UA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- 5 балів – якість проявляється завжди;</a:t>
            </a:r>
          </a:p>
          <a:p>
            <a:pPr marL="722313" indent="0" algn="just">
              <a:buFontTx/>
              <a:buNone/>
              <a:tabLst>
                <a:tab pos="8435975" algn="l"/>
              </a:tabLst>
            </a:pPr>
            <a:r>
              <a:rPr lang="uk-UA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- 4 бали – якість проявляється часто;</a:t>
            </a:r>
          </a:p>
          <a:p>
            <a:pPr marL="722313" indent="0" algn="just">
              <a:buFontTx/>
              <a:buNone/>
              <a:tabLst>
                <a:tab pos="8435975" algn="l"/>
              </a:tabLst>
            </a:pPr>
            <a:r>
              <a:rPr lang="uk-UA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- 3 бали – якість проявляється на рівні 50%;</a:t>
            </a:r>
          </a:p>
          <a:p>
            <a:pPr marL="722313" indent="0" algn="just">
              <a:buFontTx/>
              <a:buNone/>
              <a:tabLst>
                <a:tab pos="8435975" algn="l"/>
              </a:tabLst>
            </a:pPr>
            <a:r>
              <a:rPr lang="uk-UA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- 2 бали – якість проявляється рідко;</a:t>
            </a:r>
          </a:p>
          <a:p>
            <a:pPr marL="722313" indent="0" algn="just">
              <a:buFontTx/>
              <a:buNone/>
              <a:tabLst>
                <a:tab pos="8435975" algn="l"/>
              </a:tabLst>
            </a:pPr>
            <a:r>
              <a:rPr lang="uk-UA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 бал – якість практично відсутня.</a:t>
            </a:r>
            <a:endParaRPr lang="ru-RU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07704" y="621011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розвитку</a:t>
            </a:r>
            <a:endParaRPr lang="ru-RU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85786" y="1857364"/>
          <a:ext cx="764386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47205" y="5753417"/>
            <a:ext cx="429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ній бал по кафедрі: 4,65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29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07704" y="621011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адміністрування</a:t>
            </a:r>
            <a:r>
              <a:rPr lang="ru-R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14348" y="1397000"/>
          <a:ext cx="7858180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47205" y="5753417"/>
            <a:ext cx="429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ній бал по кафедрі: 4,72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297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12756</TotalTime>
  <Words>241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Serg</cp:lastModifiedBy>
  <cp:revision>419</cp:revision>
  <dcterms:created xsi:type="dcterms:W3CDTF">2018-02-20T12:37:13Z</dcterms:created>
  <dcterms:modified xsi:type="dcterms:W3CDTF">2023-01-23T19:25:07Z</dcterms:modified>
</cp:coreProperties>
</file>